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  <a:srgbClr val="FF3300"/>
    <a:srgbClr val="66FF33"/>
    <a:srgbClr val="A50021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83E80D4-8B3D-A8DD-CF05-383446ECAB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0431A69-5383-EB57-E0D5-65634BE0FF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9273A18-70B2-3118-60A8-744E6E3BB85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5EC29855-19CD-0316-350B-ACAFC23BE6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453DA11-3754-A9F1-2164-EE815BD2E1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B4CEA5FC-8CD7-A5CE-BDF8-8E45912A3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368064-8BBA-4495-9FF4-C9DF14034DE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BA70D1-436F-068A-3F20-F7592AF81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0CFFE-51A5-4ABE-A54F-EE19B5F74D7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B64AFA9-CD92-174A-3D7A-3E16A8838C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2E5EA09-F7DD-FBEB-A535-7D92D5830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769B28-2EDB-EE7C-3A06-2C1BF2F3A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2E8F5-1E81-42DD-8A7F-15E35BED943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672430D-1968-2EE4-9CCD-DB8E22914B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10B585B-551B-EF0C-C40D-78D906997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508D23-FB48-E77E-2690-EF4B8F0876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55E69-F975-45E9-9B2E-411C390741D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629A417-BA62-FF32-B359-0AC0EA6E10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EAE216-1C1F-3AA0-0617-CF053B50E8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AAFF354-4BF7-EE0C-CAA4-13A81E3A3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29EB8-A71C-4268-8C12-B6293221095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7F9709C-EC4C-ED7C-FA94-462295C63D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AF79BE2-EF4F-9F5A-B480-08592D695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C86758-EDD0-8AE9-2178-A406A0D2F7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8AB98-8116-4D1C-AC01-9B9272ADAD2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4FA6044-E18A-1E44-B63B-0E927591EA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042C1FA-30E6-E1B9-9899-4823B5A3D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BC19CD-4C30-F82E-5B38-B0CE7F802E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8B416-1C09-477B-B15F-21A236417F3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2949447-86ED-6EB8-68EB-0FDB724AB3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7143DA3-EC29-4765-F448-5DDCDF938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10A6A5-4927-B7DC-C649-EEFD801C7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51A50-AF89-4DA0-A1D9-6E27A4C7EA7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49CC005-389E-EA2C-4B63-EF8BA68ECF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582E641-946E-47BF-3033-8AEA4BD07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5B37E4-B9F4-D6F9-B06B-212BD96D8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0E4E5F-FBEC-4BCA-A073-ABDB91A84F0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E911AB5-AA98-78D6-73B4-CEFFC2FE61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5763D4C-8FEF-E93E-E647-12A3F6510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BE07-D398-FC8B-BC1E-11ABC859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61101-3981-9B3E-55D8-FE087F4CB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1411C-F66B-CA98-0019-D582EFCA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AFBB2-47DA-9C3D-4073-BB14C0B2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56126-5B22-FD03-DD73-8084F262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1B0C-B483-4AC0-9B73-F0CF4432C0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70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2E62-E15A-6697-94A8-3A1DFB85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42DFA-37CB-9DAF-C3A0-3509EE89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2165-8ABF-8A13-B126-C5A6D22F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35B78-B39A-6C32-9250-325E14EDC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161D6-C986-5E75-891E-77197C68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EDFBD-B743-4B8A-A4F0-CDA9D47AA6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28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EBD8DC-6748-3FF8-1529-B7F90DF1B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D8E71-BA1D-12CA-1B22-A030E1BBF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A7DD6-1AEC-26D0-582C-33FE03F6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07FEB-93C0-61E2-7337-AD3236ED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C1F43-14F7-C179-D3EE-CF8B4022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518AC-9A81-4CAD-8630-CC2C50BFFB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154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6707-098E-FD9E-D900-6560DAB1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8943E-98C3-EC53-C6F7-BCFFB783CF4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32F19E2A-B8BF-53C0-B2C4-451B0E4E5C8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CA618-5C8F-9574-941B-246D67AF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6378F-E5FF-B4A4-CE72-4661FB44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54A2C-F606-87C4-6B3D-220E3C2B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930670C-3134-4575-B631-81F2092145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17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719E-8DDC-4347-DBB7-A4D4944E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0764EFED-538D-3AFA-D1E3-8F5713589940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FFE107-85F3-D74F-ACBA-FE4C44E60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3B9B8-82D0-9836-2D65-D30CA5B0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BEF6D-56A4-DFCC-104F-D3A028A7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0F38F-D7EF-5077-AC86-887F93A3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B97A0C-554C-4856-8D79-A3C047BFBA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99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24C4-CEC1-B126-032B-78B65281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5C1B-22E7-1940-BE8F-FED690865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FA982-9C8C-57F6-1992-8CB943C2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ADE8E-A813-E278-9FB8-48DD88A5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D727C-9A1B-E659-54FF-0E741D43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E71C-D6DB-4A4C-9467-E14E708D7C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292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D34F-EBEA-E193-A0DE-4CCF9DE9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A8EBA-BD7C-944A-01DF-C21286A1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C80E7-396C-AF2D-E459-215BE0C7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3BC5E-E577-7BC4-13C7-CCB45BF9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C0F87-8770-5479-62E1-B60EBD2F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BDD39-F437-4FF5-A1BC-610CC9AF34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721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03AA-EB89-700B-8BE3-7D395697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E6D22-D21E-903F-3D1F-A48F34540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AA330-0794-D934-F45B-D83A17421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7603B-A711-8B73-A2F7-22585B24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054B1-8E0D-859F-F634-544C8AB7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D4A7E-31C6-EB91-D2B9-AFA521D8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60D63-FB2F-4924-83C8-4D65C9421D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30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6CD7-C3AA-EF45-B2D6-96F5FE9C5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ADDDE-E7A6-1C07-919E-E10A7E852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0C058-FC08-DC9A-7AC0-C97F780B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0E216-5B16-6E23-E33B-53CEB6A29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D00EA4-39A9-D01E-7216-C6AF162A9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8536F-BB9F-54DB-F88F-6BCAFE68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8CEE8-8C21-18D4-9574-D90E4D524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DD3C58-D94D-28DD-D1B8-358A7986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8182D-FEC7-4930-9F3E-4324D609E2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420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84A0-FD3A-444A-9631-75B9794FB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77B22-0AE9-7238-DA26-F1317829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970DE-2C56-9C14-9D52-FE34693B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68B401-FB52-F3D1-350E-2BA032E7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78051-CBFE-4354-8960-1234521410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02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97468B-0551-8467-E292-DA5F2C9B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7390C-4E29-66CB-6B6E-1481D514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E0728-1A4F-8224-22C2-285328E3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2137F-3561-4421-A2FE-FFB265D4E8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17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F6612-AE3A-89BD-8B0B-A7269FAA2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F6D7B-542F-772F-09BC-9E01FB091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0FF1B-C9A1-CAD1-2CE6-7E701DCD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2A185-3326-EACA-5873-E4F4831F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65785-1E6E-BFCB-46E2-256B8041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5D586-77FA-3437-AE45-2D24359D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DC381-C96B-445D-B2B3-8701FB6265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396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2E018-5621-07FF-D906-95641B9F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FC7A7-B058-7F30-7DA0-82C3B139F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26EEB-6EF8-8AD6-86F7-DA13A17BD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D6BA5-EBC9-FD1C-AC90-A81EC3EE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22297-1E64-4E42-B251-6CE34F10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17F6D-0342-4030-AC32-96C10650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366BF-82A4-482B-A9B9-CF7B47758C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457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D5C397-F33A-AAAB-04D8-310BBFCB3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4FDB89-778D-B02A-47F3-378C95E76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C27F88-9F39-9EB5-FFC3-00F0849750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663040-BD7C-DCD7-2884-1B707F13DE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D7A553C-F971-4ECE-2F2D-1E20458E31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BD7169-70C6-4F28-B09C-57183A04CCB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" name="Object 10">
            <a:extLst>
              <a:ext uri="{FF2B5EF4-FFF2-40B4-BE49-F238E27FC236}">
                <a16:creationId xmlns:a16="http://schemas.microsoft.com/office/drawing/2014/main" id="{F10F1229-E38D-2C38-6D87-B63D593CB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450600" imgH="3468960" progId="MS_ClipArt_Gallery.5">
                  <p:embed/>
                </p:oleObj>
              </mc:Choice>
              <mc:Fallback>
                <p:oleObj name="Clip" r:id="rId3" imgW="3450600" imgH="3468960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>
            <a:extLst>
              <a:ext uri="{FF2B5EF4-FFF2-40B4-BE49-F238E27FC236}">
                <a16:creationId xmlns:a16="http://schemas.microsoft.com/office/drawing/2014/main" id="{FE3AB637-EA47-6A19-C2CB-A106551ADC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>
                <a:solidFill>
                  <a:srgbClr val="FF0000"/>
                </a:solidFill>
              </a:rPr>
              <a:t>Azo Compounds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65B444-ECA3-0B48-791E-10015CDD7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GB" altLang="en-US">
                <a:solidFill>
                  <a:srgbClr val="FF3399"/>
                </a:solidFill>
              </a:rPr>
              <a:t>What are azo compounds?</a:t>
            </a: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E5684F3-9F69-C5AD-6DBE-0E9815215E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724400" cy="4572000"/>
          </a:xfrm>
        </p:spPr>
        <p:txBody>
          <a:bodyPr/>
          <a:lstStyle/>
          <a:p>
            <a:r>
              <a:rPr lang="en-GB" altLang="en-US" sz="2800"/>
              <a:t>Contain the -N=N- group.</a:t>
            </a:r>
          </a:p>
          <a:p>
            <a:r>
              <a:rPr lang="en-GB" altLang="en-US" sz="2800"/>
              <a:t>Where R and R’ are arene groups more stable than alkyl groups.</a:t>
            </a:r>
          </a:p>
          <a:p>
            <a:r>
              <a:rPr lang="en-GB" altLang="en-US" sz="2800"/>
              <a:t>Azo group is stabilised by becoming part of extended delocalised system.</a:t>
            </a:r>
          </a:p>
          <a:p>
            <a:r>
              <a:rPr lang="en-GB" altLang="en-US" sz="2800"/>
              <a:t>Result of a </a:t>
            </a:r>
            <a:r>
              <a:rPr lang="en-GB" altLang="en-US" sz="2800" i="1">
                <a:solidFill>
                  <a:schemeClr val="accent2"/>
                </a:solidFill>
              </a:rPr>
              <a:t>coupling reaction</a:t>
            </a:r>
            <a:r>
              <a:rPr lang="en-GB" altLang="en-US" sz="2800"/>
              <a:t> between a </a:t>
            </a:r>
            <a:r>
              <a:rPr lang="en-GB" altLang="en-US" sz="2800" i="1">
                <a:solidFill>
                  <a:schemeClr val="accent2"/>
                </a:solidFill>
              </a:rPr>
              <a:t>diazonium salt</a:t>
            </a:r>
            <a:r>
              <a:rPr lang="en-GB" altLang="en-US" sz="2800"/>
              <a:t> and a </a:t>
            </a:r>
            <a:r>
              <a:rPr lang="en-GB" altLang="en-US" sz="2800" i="1">
                <a:solidFill>
                  <a:schemeClr val="accent2"/>
                </a:solidFill>
              </a:rPr>
              <a:t>coupling agent.</a:t>
            </a:r>
          </a:p>
        </p:txBody>
      </p:sp>
      <p:sp>
        <p:nvSpPr>
          <p:cNvPr id="3078" name="WordArt 6">
            <a:extLst>
              <a:ext uri="{FF2B5EF4-FFF2-40B4-BE49-F238E27FC236}">
                <a16:creationId xmlns:a16="http://schemas.microsoft.com/office/drawing/2014/main" id="{7625DC32-DE10-4CD8-48DC-8628A2C6A4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53000" y="2438400"/>
            <a:ext cx="32766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Bell MT" panose="02020503060305020303" pitchFamily="18" charset="0"/>
              </a:rPr>
              <a:t>R-N=N-R'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FD3219B-949F-2AB2-6DCA-76F210089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362200"/>
            <a:ext cx="1905000" cy="1371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BBCD3883-EF4F-8301-9F5B-2B7AC93D3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267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/>
              <a:t>Azo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3576BC-3E2D-6D77-3A8D-F7C4910F8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GB" altLang="en-US">
                <a:solidFill>
                  <a:srgbClr val="A50021"/>
                </a:solidFill>
              </a:rPr>
              <a:t>Diazonium salts</a:t>
            </a:r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7F67770-8DCC-AFAA-D939-BC4B725E889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2362200"/>
            <a:ext cx="8077200" cy="3733800"/>
          </a:xfrm>
        </p:spPr>
        <p:txBody>
          <a:bodyPr/>
          <a:lstStyle/>
          <a:p>
            <a:r>
              <a:rPr lang="en-GB" altLang="en-US" sz="2600"/>
              <a:t>Only stable salts are aromatic - not particularly stable.</a:t>
            </a:r>
          </a:p>
          <a:p>
            <a:pPr>
              <a:spcAft>
                <a:spcPct val="25000"/>
              </a:spcAft>
            </a:pPr>
            <a:r>
              <a:rPr lang="en-GB" altLang="en-US" sz="2600">
                <a:sym typeface="Symbol" panose="05050102010706020507" pitchFamily="18" charset="2"/>
              </a:rPr>
              <a:t>Lose -N</a:t>
            </a:r>
            <a:r>
              <a:rPr lang="en-GB" altLang="en-US" sz="2600" baseline="30000">
                <a:sym typeface="Symbol" panose="05050102010706020507" pitchFamily="18" charset="2"/>
              </a:rPr>
              <a:t>+</a:t>
            </a:r>
            <a:r>
              <a:rPr lang="en-GB" altLang="en-US" sz="2600">
                <a:sym typeface="Symbol" panose="05050102010706020507" pitchFamily="18" charset="2"/>
              </a:rPr>
              <a:t>N as N</a:t>
            </a:r>
            <a:r>
              <a:rPr lang="en-GB" altLang="en-US" sz="2600" baseline="-25000">
                <a:sym typeface="Symbol" panose="05050102010706020507" pitchFamily="18" charset="2"/>
              </a:rPr>
              <a:t>2(g)</a:t>
            </a:r>
            <a:endParaRPr lang="en-GB" altLang="en-US" sz="2600"/>
          </a:p>
          <a:p>
            <a:r>
              <a:rPr lang="en-GB" altLang="en-US" sz="2600"/>
              <a:t>Electron rich benzene ring stabilises the </a:t>
            </a:r>
            <a:r>
              <a:rPr lang="en-GB" altLang="en-US" sz="2600">
                <a:sym typeface="Symbol" panose="05050102010706020507" pitchFamily="18" charset="2"/>
              </a:rPr>
              <a:t>-N</a:t>
            </a:r>
            <a:r>
              <a:rPr lang="en-GB" altLang="en-US" sz="2600" baseline="30000">
                <a:sym typeface="Symbol" panose="05050102010706020507" pitchFamily="18" charset="2"/>
              </a:rPr>
              <a:t>+</a:t>
            </a:r>
            <a:r>
              <a:rPr lang="en-GB" altLang="en-US" sz="2600">
                <a:sym typeface="Symbol" panose="05050102010706020507" pitchFamily="18" charset="2"/>
              </a:rPr>
              <a:t>N  group but decomposition occurs above about 5</a:t>
            </a:r>
            <a:r>
              <a:rPr lang="en-GB" altLang="en-US" sz="2600" baseline="30000">
                <a:sym typeface="Symbol" panose="05050102010706020507" pitchFamily="18" charset="2"/>
              </a:rPr>
              <a:t>o</a:t>
            </a:r>
            <a:r>
              <a:rPr lang="en-GB" altLang="en-US" sz="2600">
                <a:sym typeface="Symbol" panose="05050102010706020507" pitchFamily="18" charset="2"/>
              </a:rPr>
              <a:t>C.</a:t>
            </a:r>
          </a:p>
          <a:p>
            <a:r>
              <a:rPr lang="en-GB" altLang="en-US" sz="2600">
                <a:sym typeface="Symbol" panose="05050102010706020507" pitchFamily="18" charset="2"/>
              </a:rPr>
              <a:t>Add cold soln. sodium nitrite (NaNO</a:t>
            </a:r>
            <a:r>
              <a:rPr lang="en-GB" altLang="en-US" sz="2600" baseline="-25000">
                <a:sym typeface="Symbol" panose="05050102010706020507" pitchFamily="18" charset="2"/>
              </a:rPr>
              <a:t>2</a:t>
            </a:r>
            <a:r>
              <a:rPr lang="en-GB" altLang="en-US" sz="2600">
                <a:sym typeface="Symbol" panose="05050102010706020507" pitchFamily="18" charset="2"/>
              </a:rPr>
              <a:t>) to arylamine soln. In dilute acid below 5</a:t>
            </a:r>
            <a:r>
              <a:rPr lang="en-GB" altLang="en-US" sz="2600" baseline="30000">
                <a:sym typeface="Symbol" panose="05050102010706020507" pitchFamily="18" charset="2"/>
              </a:rPr>
              <a:t>o</a:t>
            </a:r>
            <a:r>
              <a:rPr lang="en-GB" altLang="en-US" sz="2600">
                <a:sym typeface="Symbol" panose="05050102010706020507" pitchFamily="18" charset="2"/>
              </a:rPr>
              <a:t>C.</a:t>
            </a:r>
          </a:p>
          <a:p>
            <a:r>
              <a:rPr lang="en-GB" altLang="en-US" sz="2600" i="1">
                <a:solidFill>
                  <a:schemeClr val="accent2"/>
                </a:solidFill>
                <a:sym typeface="Symbol" panose="05050102010706020507" pitchFamily="18" charset="2"/>
              </a:rPr>
              <a:t>Diazotisation.</a:t>
            </a:r>
          </a:p>
          <a:p>
            <a:r>
              <a:rPr lang="en-GB" altLang="en-US" sz="2600">
                <a:sym typeface="Symbol" panose="05050102010706020507" pitchFamily="18" charset="2"/>
              </a:rPr>
              <a:t>Prepare fresh and use immediately.</a:t>
            </a:r>
          </a:p>
          <a:p>
            <a:endParaRPr lang="en-GB" altLang="en-US" sz="2600">
              <a:sym typeface="Symbol" panose="05050102010706020507" pitchFamily="18" charset="2"/>
            </a:endParaRPr>
          </a:p>
        </p:txBody>
      </p:sp>
      <p:grpSp>
        <p:nvGrpSpPr>
          <p:cNvPr id="6157" name="Group 13">
            <a:extLst>
              <a:ext uri="{FF2B5EF4-FFF2-40B4-BE49-F238E27FC236}">
                <a16:creationId xmlns:a16="http://schemas.microsoft.com/office/drawing/2014/main" id="{1DCE41A8-35EF-9BC0-B309-0F6C5B31EDCA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1600200"/>
            <a:ext cx="2895600" cy="685800"/>
            <a:chOff x="2832" y="1104"/>
            <a:chExt cx="1824" cy="432"/>
          </a:xfrm>
        </p:grpSpPr>
        <p:sp>
          <p:nvSpPr>
            <p:cNvPr id="6150" name="Line 6">
              <a:extLst>
                <a:ext uri="{FF2B5EF4-FFF2-40B4-BE49-F238E27FC236}">
                  <a16:creationId xmlns:a16="http://schemas.microsoft.com/office/drawing/2014/main" id="{2F77135E-CD33-5B2A-71F3-765D1BDFE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1" y="13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56" name="Group 12">
              <a:extLst>
                <a:ext uri="{FF2B5EF4-FFF2-40B4-BE49-F238E27FC236}">
                  <a16:creationId xmlns:a16="http://schemas.microsoft.com/office/drawing/2014/main" id="{50742C6E-4C8A-0FA7-CCB9-8237ED6B7D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104"/>
              <a:ext cx="1824" cy="432"/>
              <a:chOff x="2832" y="1104"/>
              <a:chExt cx="1824" cy="432"/>
            </a:xfrm>
          </p:grpSpPr>
          <p:sp>
            <p:nvSpPr>
              <p:cNvPr id="6153" name="AutoShape 9">
                <a:extLst>
                  <a:ext uri="{FF2B5EF4-FFF2-40B4-BE49-F238E27FC236}">
                    <a16:creationId xmlns:a16="http://schemas.microsoft.com/office/drawing/2014/main" id="{FE3E5CA6-CBAF-DAC7-D32F-5953662C77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1104"/>
                <a:ext cx="480" cy="432"/>
              </a:xfrm>
              <a:prstGeom prst="hexagon">
                <a:avLst>
                  <a:gd name="adj" fmla="val 27778"/>
                  <a:gd name="vf" fmla="val 11547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/>
                  <a:t>            </a:t>
                </a:r>
              </a:p>
            </p:txBody>
          </p:sp>
          <p:sp>
            <p:nvSpPr>
              <p:cNvPr id="6154" name="Oval 10">
                <a:extLst>
                  <a:ext uri="{FF2B5EF4-FFF2-40B4-BE49-F238E27FC236}">
                    <a16:creationId xmlns:a16="http://schemas.microsoft.com/office/drawing/2014/main" id="{EDAE1318-C62E-E7EB-5FC3-BA0D88A3AC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1175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GB" altLang="en-US"/>
                  <a:t>          </a:t>
                </a:r>
              </a:p>
            </p:txBody>
          </p:sp>
          <p:sp>
            <p:nvSpPr>
              <p:cNvPr id="6155" name="Text Box 11">
                <a:extLst>
                  <a:ext uri="{FF2B5EF4-FFF2-40B4-BE49-F238E27FC236}">
                    <a16:creationId xmlns:a16="http://schemas.microsoft.com/office/drawing/2014/main" id="{F5989611-E9F6-8200-F835-E84AB226F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1" y="1176"/>
                <a:ext cx="1255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200">
                    <a:sym typeface="Symbol" panose="05050102010706020507" pitchFamily="18" charset="2"/>
                  </a:rPr>
                  <a:t>N</a:t>
                </a:r>
                <a:r>
                  <a:rPr lang="en-GB" altLang="en-US" sz="2200" baseline="30000">
                    <a:sym typeface="Symbol" panose="05050102010706020507" pitchFamily="18" charset="2"/>
                  </a:rPr>
                  <a:t>+</a:t>
                </a:r>
                <a:r>
                  <a:rPr lang="en-GB" altLang="en-US" sz="2200">
                    <a:sym typeface="Symbol" panose="05050102010706020507" pitchFamily="18" charset="2"/>
                  </a:rPr>
                  <a:t>N         Cl</a:t>
                </a:r>
                <a:r>
                  <a:rPr lang="en-GB" altLang="en-US" sz="2200" baseline="30000">
                    <a:sym typeface="Symbol" panose="05050102010706020507" pitchFamily="18" charset="2"/>
                  </a:rPr>
                  <a:t>-</a:t>
                </a:r>
                <a:endParaRPr lang="en-GB" altLang="en-US" sz="2200">
                  <a:sym typeface="Symbol" panose="05050102010706020507" pitchFamily="18" charset="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2C33524-E7F9-0DFF-0BBF-7B40C7800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66FF33"/>
                </a:solidFill>
              </a:rPr>
              <a:t>How the salt is made.</a:t>
            </a:r>
            <a:endParaRPr lang="en-GB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4356D4F-6BB8-9226-834C-8655D5C04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2133600"/>
          </a:xfrm>
        </p:spPr>
        <p:txBody>
          <a:bodyPr/>
          <a:lstStyle/>
          <a:p>
            <a:r>
              <a:rPr lang="en-GB" altLang="en-US" sz="2800"/>
              <a:t>Acid reacts with sodium nitrite to form unstable </a:t>
            </a:r>
            <a:r>
              <a:rPr lang="en-GB" altLang="en-US" sz="2800" i="1"/>
              <a:t>nitrous acid.</a:t>
            </a:r>
          </a:p>
          <a:p>
            <a:pPr>
              <a:spcAft>
                <a:spcPct val="25000"/>
              </a:spcAft>
            </a:pPr>
            <a:r>
              <a:rPr lang="en-GB" altLang="en-US" sz="2800" i="1"/>
              <a:t>NaNO</a:t>
            </a:r>
            <a:r>
              <a:rPr lang="en-GB" altLang="en-US" sz="2800" i="1" baseline="-25000"/>
              <a:t>2 (aq) </a:t>
            </a:r>
            <a:r>
              <a:rPr lang="en-GB" altLang="en-US" sz="2800" i="1"/>
              <a:t>+ HCl </a:t>
            </a:r>
            <a:r>
              <a:rPr lang="en-GB" altLang="en-US" sz="2800" i="1" baseline="-25000"/>
              <a:t>(aq)</a:t>
            </a:r>
            <a:r>
              <a:rPr lang="en-GB" altLang="en-US" sz="2800" i="1"/>
              <a:t> </a:t>
            </a:r>
            <a:r>
              <a:rPr lang="en-GB" altLang="en-US" sz="2800" i="1">
                <a:sym typeface="Wingdings" panose="05000000000000000000" pitchFamily="2" charset="2"/>
              </a:rPr>
              <a:t>HNO</a:t>
            </a:r>
            <a:r>
              <a:rPr lang="en-GB" altLang="en-US" sz="2800" i="1" baseline="-25000">
                <a:sym typeface="Wingdings" panose="05000000000000000000" pitchFamily="2" charset="2"/>
              </a:rPr>
              <a:t>2</a:t>
            </a:r>
            <a:r>
              <a:rPr lang="en-GB" altLang="en-US" sz="2800" i="1">
                <a:sym typeface="Wingdings" panose="05000000000000000000" pitchFamily="2" charset="2"/>
              </a:rPr>
              <a:t> </a:t>
            </a:r>
            <a:r>
              <a:rPr lang="en-GB" altLang="en-US" sz="2800" i="1" baseline="-25000"/>
              <a:t>(aq)</a:t>
            </a:r>
            <a:r>
              <a:rPr lang="en-GB" altLang="en-US" sz="2800" i="1"/>
              <a:t> + NaCl </a:t>
            </a:r>
            <a:r>
              <a:rPr lang="en-GB" altLang="en-US" sz="2800" i="1" baseline="-25000"/>
              <a:t>(aq)</a:t>
            </a:r>
          </a:p>
          <a:p>
            <a:r>
              <a:rPr lang="en-GB" altLang="en-US" sz="2800"/>
              <a:t>Nitrous acid reacts with the arylamine.</a:t>
            </a:r>
            <a:endParaRPr lang="en-GB" altLang="en-US" sz="2800" i="1"/>
          </a:p>
        </p:txBody>
      </p:sp>
      <p:grpSp>
        <p:nvGrpSpPr>
          <p:cNvPr id="7210" name="Group 42">
            <a:extLst>
              <a:ext uri="{FF2B5EF4-FFF2-40B4-BE49-F238E27FC236}">
                <a16:creationId xmlns:a16="http://schemas.microsoft.com/office/drawing/2014/main" id="{19EC5D45-C1EB-86C3-0955-EC7FBFC1EDB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810000"/>
            <a:ext cx="6400800" cy="685800"/>
            <a:chOff x="624" y="1104"/>
            <a:chExt cx="4032" cy="432"/>
          </a:xfrm>
        </p:grpSpPr>
        <p:grpSp>
          <p:nvGrpSpPr>
            <p:cNvPr id="7209" name="Group 41">
              <a:extLst>
                <a:ext uri="{FF2B5EF4-FFF2-40B4-BE49-F238E27FC236}">
                  <a16:creationId xmlns:a16="http://schemas.microsoft.com/office/drawing/2014/main" id="{D093D4A0-670C-84E4-1CF5-3CCC65C61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1104"/>
              <a:ext cx="4032" cy="432"/>
              <a:chOff x="624" y="1104"/>
              <a:chExt cx="4032" cy="432"/>
            </a:xfrm>
          </p:grpSpPr>
          <p:grpSp>
            <p:nvGrpSpPr>
              <p:cNvPr id="7191" name="Group 23">
                <a:extLst>
                  <a:ext uri="{FF2B5EF4-FFF2-40B4-BE49-F238E27FC236}">
                    <a16:creationId xmlns:a16="http://schemas.microsoft.com/office/drawing/2014/main" id="{A146DC58-F6AB-CD82-9304-66136C167E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1104"/>
                <a:ext cx="3648" cy="432"/>
                <a:chOff x="816" y="1824"/>
                <a:chExt cx="3648" cy="432"/>
              </a:xfrm>
            </p:grpSpPr>
            <p:sp>
              <p:nvSpPr>
                <p:cNvPr id="7188" name="Line 20">
                  <a:extLst>
                    <a:ext uri="{FF2B5EF4-FFF2-40B4-BE49-F238E27FC236}">
                      <a16:creationId xmlns:a16="http://schemas.microsoft.com/office/drawing/2014/main" id="{B1AA051B-762A-A671-A2A7-2464F3C080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19" y="2048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7190" name="Group 22">
                  <a:extLst>
                    <a:ext uri="{FF2B5EF4-FFF2-40B4-BE49-F238E27FC236}">
                      <a16:creationId xmlns:a16="http://schemas.microsoft.com/office/drawing/2014/main" id="{9CEFC17A-1D76-60BC-E386-32D38E26FF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16" y="1824"/>
                  <a:ext cx="3648" cy="432"/>
                  <a:chOff x="1056" y="3024"/>
                  <a:chExt cx="3648" cy="432"/>
                </a:xfrm>
              </p:grpSpPr>
              <p:sp>
                <p:nvSpPr>
                  <p:cNvPr id="7184" name="Text Box 16">
                    <a:extLst>
                      <a:ext uri="{FF2B5EF4-FFF2-40B4-BE49-F238E27FC236}">
                        <a16:creationId xmlns:a16="http://schemas.microsoft.com/office/drawing/2014/main" id="{2F6D4B8D-AD01-B7FF-F166-A90247A248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56" y="3072"/>
                    <a:ext cx="360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en-US" sz="2000" i="1"/>
                      <a:t>               + HNO</a:t>
                    </a:r>
                    <a:r>
                      <a:rPr lang="en-GB" altLang="en-US" sz="2000" i="1" baseline="-25000"/>
                      <a:t>2</a:t>
                    </a:r>
                    <a:r>
                      <a:rPr lang="en-GB" altLang="en-US" sz="2000" i="1"/>
                      <a:t> + H</a:t>
                    </a:r>
                    <a:r>
                      <a:rPr lang="en-GB" altLang="en-US" sz="2000" i="1" baseline="30000"/>
                      <a:t>+ </a:t>
                    </a:r>
                    <a:r>
                      <a:rPr lang="en-GB" altLang="en-US" i="1">
                        <a:sym typeface="Wingdings" panose="05000000000000000000" pitchFamily="2" charset="2"/>
                      </a:rPr>
                      <a:t></a:t>
                    </a:r>
                  </a:p>
                </p:txBody>
              </p:sp>
              <p:sp>
                <p:nvSpPr>
                  <p:cNvPr id="7186" name="AutoShape 18">
                    <a:extLst>
                      <a:ext uri="{FF2B5EF4-FFF2-40B4-BE49-F238E27FC236}">
                        <a16:creationId xmlns:a16="http://schemas.microsoft.com/office/drawing/2014/main" id="{A345E5B7-7807-98B2-400C-167E0C04C4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3024"/>
                    <a:ext cx="480" cy="432"/>
                  </a:xfrm>
                  <a:prstGeom prst="hexagon">
                    <a:avLst>
                      <a:gd name="adj" fmla="val 27778"/>
                      <a:gd name="vf" fmla="val 11547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187" name="Oval 19">
                    <a:extLst>
                      <a:ext uri="{FF2B5EF4-FFF2-40B4-BE49-F238E27FC236}">
                        <a16:creationId xmlns:a16="http://schemas.microsoft.com/office/drawing/2014/main" id="{334DC0B0-DBB7-5B4F-A8A6-28967755E6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3095"/>
                    <a:ext cx="288" cy="288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189" name="Text Box 21">
                    <a:extLst>
                      <a:ext uri="{FF2B5EF4-FFF2-40B4-BE49-F238E27FC236}">
                        <a16:creationId xmlns:a16="http://schemas.microsoft.com/office/drawing/2014/main" id="{B0BFDACE-28A6-7D69-A4BE-4C0AC90380A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9" y="3096"/>
                    <a:ext cx="1255" cy="26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en-US" sz="2200">
                        <a:sym typeface="Symbol" panose="05050102010706020507" pitchFamily="18" charset="2"/>
                      </a:rPr>
                      <a:t>N</a:t>
                    </a:r>
                    <a:r>
                      <a:rPr lang="en-GB" altLang="en-US" sz="2200" baseline="30000">
                        <a:sym typeface="Symbol" panose="05050102010706020507" pitchFamily="18" charset="2"/>
                      </a:rPr>
                      <a:t>+</a:t>
                    </a:r>
                    <a:r>
                      <a:rPr lang="en-GB" altLang="en-US" sz="2200">
                        <a:sym typeface="Symbol" panose="05050102010706020507" pitchFamily="18" charset="2"/>
                      </a:rPr>
                      <a:t>N + 2 H</a:t>
                    </a:r>
                    <a:r>
                      <a:rPr lang="en-GB" altLang="en-US" sz="2200" baseline="-25000">
                        <a:sym typeface="Symbol" panose="05050102010706020507" pitchFamily="18" charset="2"/>
                      </a:rPr>
                      <a:t>2</a:t>
                    </a:r>
                    <a:r>
                      <a:rPr lang="en-GB" altLang="en-US" sz="2200">
                        <a:sym typeface="Symbol" panose="05050102010706020507" pitchFamily="18" charset="2"/>
                      </a:rPr>
                      <a:t>O</a:t>
                    </a:r>
                  </a:p>
                </p:txBody>
              </p:sp>
            </p:grpSp>
          </p:grpSp>
          <p:grpSp>
            <p:nvGrpSpPr>
              <p:cNvPr id="7207" name="Group 39">
                <a:extLst>
                  <a:ext uri="{FF2B5EF4-FFF2-40B4-BE49-F238E27FC236}">
                    <a16:creationId xmlns:a16="http://schemas.microsoft.com/office/drawing/2014/main" id="{EF3420AB-2FF2-A64D-767D-6D588C673F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" y="1104"/>
                <a:ext cx="1008" cy="432"/>
                <a:chOff x="2976" y="3072"/>
                <a:chExt cx="1008" cy="432"/>
              </a:xfrm>
            </p:grpSpPr>
            <p:sp>
              <p:nvSpPr>
                <p:cNvPr id="7197" name="AutoShape 29">
                  <a:extLst>
                    <a:ext uri="{FF2B5EF4-FFF2-40B4-BE49-F238E27FC236}">
                      <a16:creationId xmlns:a16="http://schemas.microsoft.com/office/drawing/2014/main" id="{7B05FB54-5396-B4A7-46E9-E1F7956F06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3072"/>
                  <a:ext cx="480" cy="432"/>
                </a:xfrm>
                <a:prstGeom prst="hexagon">
                  <a:avLst>
                    <a:gd name="adj" fmla="val 27778"/>
                    <a:gd name="vf" fmla="val 11547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198" name="Oval 30">
                  <a:extLst>
                    <a:ext uri="{FF2B5EF4-FFF2-40B4-BE49-F238E27FC236}">
                      <a16:creationId xmlns:a16="http://schemas.microsoft.com/office/drawing/2014/main" id="{2834CC80-D0DE-EFF4-2B8C-58BE9BEF3C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72" y="3143"/>
                  <a:ext cx="288" cy="288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7199" name="Text Box 31">
                  <a:extLst>
                    <a:ext uri="{FF2B5EF4-FFF2-40B4-BE49-F238E27FC236}">
                      <a16:creationId xmlns:a16="http://schemas.microsoft.com/office/drawing/2014/main" id="{6C0F42BF-2D9C-A3EE-6B95-F5956C05D4E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45" y="3144"/>
                  <a:ext cx="439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200">
                      <a:sym typeface="Symbol" panose="05050102010706020507" pitchFamily="18" charset="2"/>
                    </a:rPr>
                    <a:t>NH</a:t>
                  </a:r>
                  <a:r>
                    <a:rPr lang="en-GB" altLang="en-US" sz="2200" baseline="-25000">
                      <a:sym typeface="Symbol" panose="05050102010706020507" pitchFamily="18" charset="2"/>
                    </a:rPr>
                    <a:t>2</a:t>
                  </a:r>
                  <a:endParaRPr lang="en-GB" altLang="en-US" sz="2200">
                    <a:sym typeface="Symbol" panose="05050102010706020507" pitchFamily="18" charset="2"/>
                  </a:endParaRPr>
                </a:p>
              </p:txBody>
            </p:sp>
          </p:grpSp>
        </p:grpSp>
        <p:sp>
          <p:nvSpPr>
            <p:cNvPr id="7194" name="Line 26">
              <a:extLst>
                <a:ext uri="{FF2B5EF4-FFF2-40B4-BE49-F238E27FC236}">
                  <a16:creationId xmlns:a16="http://schemas.microsoft.com/office/drawing/2014/main" id="{2A46FF06-057A-C2AA-440C-DC8085258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2" y="132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11" name="Text Box 43">
            <a:extLst>
              <a:ext uri="{FF2B5EF4-FFF2-40B4-BE49-F238E27FC236}">
                <a16:creationId xmlns:a16="http://schemas.microsoft.com/office/drawing/2014/main" id="{10D9B2C8-5473-48D1-0B8A-E74AB692A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800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accent2"/>
                </a:solidFill>
              </a:rPr>
              <a:t>phenylamine</a:t>
            </a:r>
          </a:p>
        </p:txBody>
      </p:sp>
      <p:sp>
        <p:nvSpPr>
          <p:cNvPr id="7212" name="Text Box 44">
            <a:extLst>
              <a:ext uri="{FF2B5EF4-FFF2-40B4-BE49-F238E27FC236}">
                <a16:creationId xmlns:a16="http://schemas.microsoft.com/office/drawing/2014/main" id="{C236CB78-C45B-C9B1-93F2-F5B569264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00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>
                <a:solidFill>
                  <a:schemeClr val="accent2"/>
                </a:solidFill>
              </a:rPr>
              <a:t>benzenediazonium 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211" grpId="0" autoUpdateAnimBg="0"/>
      <p:bldP spid="72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>
            <a:extLst>
              <a:ext uri="{FF2B5EF4-FFF2-40B4-BE49-F238E27FC236}">
                <a16:creationId xmlns:a16="http://schemas.microsoft.com/office/drawing/2014/main" id="{AE7F2FDF-A247-99F3-3790-44BACC2F8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5663"/>
            <a:ext cx="5062538" cy="212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E610258F-118C-19FD-39A9-D1E686DBE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3300"/>
                </a:solidFill>
              </a:rPr>
              <a:t>Diazo coupling reactions</a:t>
            </a:r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8317EBD-09D6-D051-A441-EE99AF8CE85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00200"/>
            <a:ext cx="4343400" cy="4419600"/>
          </a:xfrm>
        </p:spPr>
        <p:txBody>
          <a:bodyPr/>
          <a:lstStyle/>
          <a:p>
            <a:r>
              <a:rPr lang="en-GB" altLang="en-US" sz="2400"/>
              <a:t>A diazonium salt reacts with another compound containing a benzene ring called a </a:t>
            </a:r>
            <a:r>
              <a:rPr lang="en-GB" altLang="en-US" sz="2400">
                <a:solidFill>
                  <a:schemeClr val="accent2"/>
                </a:solidFill>
              </a:rPr>
              <a:t>coupling agent.</a:t>
            </a:r>
          </a:p>
          <a:p>
            <a:r>
              <a:rPr lang="en-GB" altLang="en-US" sz="2400"/>
              <a:t>Diazonium salt acts as an electrophile - reacts with benzene ring of coupling agent.</a:t>
            </a:r>
          </a:p>
          <a:p>
            <a:r>
              <a:rPr lang="en-GB" altLang="en-US" sz="2400"/>
              <a:t>Coloured precipitate of azo compound immediately forms.</a:t>
            </a:r>
          </a:p>
          <a:p>
            <a:r>
              <a:rPr lang="en-GB" altLang="en-US" sz="2400"/>
              <a:t>Important use as dyes.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A088066-9B2D-014A-8E19-48CF3BEE3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GB" altLang="en-US">
                <a:solidFill>
                  <a:srgbClr val="000066"/>
                </a:solidFill>
              </a:rPr>
              <a:t>Coupling with phenols</a:t>
            </a:r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D5489A9-CEB1-CC4E-CFF5-EDC6BEED808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8229600" cy="1905000"/>
          </a:xfrm>
        </p:spPr>
        <p:txBody>
          <a:bodyPr/>
          <a:lstStyle/>
          <a:p>
            <a:r>
              <a:rPr lang="en-GB" altLang="en-US" sz="2800"/>
              <a:t>Benzenediazonium salt and alkaline phenol gives a yellow orange azo compound</a:t>
            </a:r>
          </a:p>
          <a:p>
            <a:r>
              <a:rPr lang="en-GB" altLang="en-US" sz="2800"/>
              <a:t>Benzenediazonium salt and alkaline naphthalen-2-ol gives a red azo compound.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9299FA7F-7B7D-1971-5318-77827567B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60700"/>
            <a:ext cx="822960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BC930EE6-9D50-7377-E439-026963D57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7848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99D16DD-F254-909C-B861-8E4256CF98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altLang="en-US">
                <a:solidFill>
                  <a:srgbClr val="FF9900"/>
                </a:solidFill>
              </a:rPr>
              <a:t>Coupling with amines</a:t>
            </a:r>
            <a:endParaRPr lang="en-GB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7BEAC9C-B13C-0EA0-8885-577A65B22F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447800"/>
            <a:ext cx="7772400" cy="2514600"/>
          </a:xfrm>
        </p:spPr>
        <p:txBody>
          <a:bodyPr/>
          <a:lstStyle/>
          <a:p>
            <a:r>
              <a:rPr lang="en-GB" altLang="en-US" sz="2400"/>
              <a:t>Diazonium salts couple with arylamines.</a:t>
            </a:r>
          </a:p>
          <a:p>
            <a:r>
              <a:rPr lang="en-GB" altLang="en-US" sz="2400"/>
              <a:t>Benzenediazonium salt and phenylamine gives a yellow azo compound.</a:t>
            </a:r>
          </a:p>
          <a:p>
            <a:r>
              <a:rPr lang="en-GB" altLang="en-US" sz="2400"/>
              <a:t>Use different diazonium salts and coupling agents to make different colours.</a:t>
            </a:r>
          </a:p>
          <a:p>
            <a:r>
              <a:rPr lang="en-GB" altLang="en-US" sz="2400"/>
              <a:t>Azo compounds are stable so dyes do not fade</a:t>
            </a:r>
            <a:r>
              <a:rPr lang="en-GB" altLang="en-US" sz="2800"/>
              <a:t>.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44F5C2D3-8561-59C9-5871-AD68D040E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8562975" cy="12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A7F411DE-DE46-B10D-B7DF-8AC7E6E2A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371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Symbol</vt:lpstr>
      <vt:lpstr>Wingdings</vt:lpstr>
      <vt:lpstr>Arial</vt:lpstr>
      <vt:lpstr>Default Design</vt:lpstr>
      <vt:lpstr>Microsoft Clip Gallery</vt:lpstr>
      <vt:lpstr>Azo Compounds</vt:lpstr>
      <vt:lpstr>What are azo compounds?</vt:lpstr>
      <vt:lpstr>Diazonium salts</vt:lpstr>
      <vt:lpstr>How the salt is made.</vt:lpstr>
      <vt:lpstr>Diazo coupling reactions</vt:lpstr>
      <vt:lpstr>Coupling with phenols</vt:lpstr>
      <vt:lpstr>Coupling with amines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Azo Compounds</dc:title>
  <dc:creator>M Tyrrell</dc:creator>
  <cp:lastModifiedBy>Nayan GRIFFITHS</cp:lastModifiedBy>
  <cp:revision>13</cp:revision>
  <dcterms:created xsi:type="dcterms:W3CDTF">2002-04-09T20:46:38Z</dcterms:created>
  <dcterms:modified xsi:type="dcterms:W3CDTF">2023-05-23T20:53:51Z</dcterms:modified>
</cp:coreProperties>
</file>